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3" r:id="rId4"/>
    <p:sldId id="271" r:id="rId5"/>
    <p:sldId id="262" r:id="rId6"/>
    <p:sldId id="274" r:id="rId7"/>
    <p:sldId id="263" r:id="rId8"/>
    <p:sldId id="264" r:id="rId9"/>
    <p:sldId id="265" r:id="rId10"/>
    <p:sldId id="266" r:id="rId11"/>
    <p:sldId id="275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632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2819-5B25-4970-A8B4-C9A5BE2431B2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0FA1-403A-442E-B254-62BF3B1E0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2819-5B25-4970-A8B4-C9A5BE2431B2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0FA1-403A-442E-B254-62BF3B1E0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2819-5B25-4970-A8B4-C9A5BE2431B2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0FA1-403A-442E-B254-62BF3B1E0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2819-5B25-4970-A8B4-C9A5BE2431B2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0FA1-403A-442E-B254-62BF3B1E0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2819-5B25-4970-A8B4-C9A5BE2431B2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0FA1-403A-442E-B254-62BF3B1E0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2819-5B25-4970-A8B4-C9A5BE2431B2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0FA1-403A-442E-B254-62BF3B1E05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2819-5B25-4970-A8B4-C9A5BE2431B2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0FA1-403A-442E-B254-62BF3B1E0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2819-5B25-4970-A8B4-C9A5BE2431B2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0FA1-403A-442E-B254-62BF3B1E0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2819-5B25-4970-A8B4-C9A5BE2431B2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0FA1-403A-442E-B254-62BF3B1E0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2819-5B25-4970-A8B4-C9A5BE2431B2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AB0FA1-403A-442E-B254-62BF3B1E0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2819-5B25-4970-A8B4-C9A5BE2431B2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0FA1-403A-442E-B254-62BF3B1E0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9592819-5B25-4970-A8B4-C9A5BE2431B2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3AB0FA1-403A-442E-B254-62BF3B1E0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980728"/>
            <a:ext cx="6984776" cy="180020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82595"/>
              </a:avLst>
            </a:prstTxWarp>
            <a:spAutoFit/>
          </a:bodyPr>
          <a:lstStyle/>
          <a:p>
            <a:pPr algn="ctr"/>
            <a:r>
              <a:rPr lang="ru-RU" dirty="0" smtClean="0">
                <a:solidFill>
                  <a:srgbClr val="FF00FF"/>
                </a:solidFill>
              </a:rPr>
              <a:t>Проект «Азбука Дорожного движения»</a:t>
            </a:r>
            <a:endParaRPr lang="ru-RU" dirty="0">
              <a:solidFill>
                <a:srgbClr val="FF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5013176"/>
            <a:ext cx="2822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и провела</a:t>
            </a:r>
          </a:p>
          <a:p>
            <a:r>
              <a:rPr lang="ru-RU" dirty="0"/>
              <a:t>в</a:t>
            </a:r>
            <a:r>
              <a:rPr lang="ru-RU" dirty="0" smtClean="0"/>
              <a:t>оспитатель Косарева Т.С.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29366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2656"/>
            <a:ext cx="3175495" cy="23816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0135"/>
            <a:ext cx="2453240" cy="32709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4127500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581128"/>
            <a:ext cx="435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Цикл познавательных занятий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960340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205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2928959" cy="2102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285728"/>
            <a:ext cx="2807990" cy="20249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687474703a2f2f7363686f6f6c32382e6564752d6b6f6c6f6d6e612e72752f6c6f63616c2f696d616765732f7363686f6f6c32382f312e6a70675f313233373837363436302e6a70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3596" y="3357562"/>
            <a:ext cx="3155465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podelki_svoimi_rukami_dorozhnoe_dvizhen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500438"/>
            <a:ext cx="3143272" cy="22367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43174" y="2500306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Совместные работы детей и родителями.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" y="216703"/>
            <a:ext cx="2841602" cy="228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686" y="216703"/>
            <a:ext cx="2336184" cy="306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500438"/>
            <a:ext cx="3314997" cy="2486248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2" y="3929066"/>
            <a:ext cx="2952565" cy="2214424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928926" y="671616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Занимательная экскурсия на проезжую часть. </a:t>
            </a:r>
          </a:p>
          <a:p>
            <a:r>
              <a:rPr lang="ru-RU" sz="2400" b="1" dirty="0" smtClean="0">
                <a:solidFill>
                  <a:srgbClr val="0000CC"/>
                </a:solidFill>
              </a:rPr>
              <a:t>Игра «Поле чудес»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54340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241326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 smtClean="0"/>
              <a:t>Цель проекта: </a:t>
            </a:r>
            <a:r>
              <a:rPr lang="ru-RU" sz="2200" b="0" dirty="0" smtClean="0"/>
              <a:t>Формирование практических навыков безопасного поведения на улице.</a:t>
            </a:r>
          </a:p>
          <a:p>
            <a:r>
              <a:rPr lang="ru-RU" sz="2200" dirty="0" smtClean="0"/>
              <a:t>Задачи: </a:t>
            </a:r>
          </a:p>
          <a:p>
            <a:pPr>
              <a:buFont typeface="Wingdings" pitchFamily="2" charset="2"/>
              <a:buChar char="v"/>
            </a:pPr>
            <a:r>
              <a:rPr lang="ru-RU" sz="2200" b="0" dirty="0" smtClean="0"/>
              <a:t>1.Через информативно-поисковую деятельность привить детям практические навыки ориентирования в дорожно-транспортной ситуации, дорожных знаках, сигналах светофора, разметке дороги.</a:t>
            </a:r>
          </a:p>
          <a:p>
            <a:pPr>
              <a:buFont typeface="Wingdings" pitchFamily="2" charset="2"/>
              <a:buChar char="v"/>
            </a:pPr>
            <a:endParaRPr lang="ru-RU" sz="2200" b="0" dirty="0" smtClean="0"/>
          </a:p>
          <a:p>
            <a:pPr>
              <a:buFont typeface="Wingdings" pitchFamily="2" charset="2"/>
              <a:buChar char="v"/>
            </a:pPr>
            <a:r>
              <a:rPr lang="ru-RU" sz="2200" b="0" dirty="0" smtClean="0"/>
              <a:t>2.Пополнить и закрепить знания о правилах поведения на улице; сформировать представление о работе инспектора-регулировщика; закрепить значение сигналов светофора и уточнить значение дорожных знаков.</a:t>
            </a:r>
          </a:p>
          <a:p>
            <a:pPr>
              <a:buFont typeface="Wingdings" pitchFamily="2" charset="2"/>
              <a:buChar char="v"/>
            </a:pPr>
            <a:endParaRPr lang="ru-RU" sz="2200" b="0" dirty="0" smtClean="0"/>
          </a:p>
          <a:p>
            <a:pPr>
              <a:buFont typeface="Wingdings" pitchFamily="2" charset="2"/>
              <a:buChar char="v"/>
            </a:pPr>
            <a:r>
              <a:rPr lang="ru-RU" sz="2200" b="0" dirty="0" smtClean="0"/>
              <a:t>3.Развивать познавательный интерес, умение детей своевременно и самостоятельно указать на проблемную ситуацию и делиться с окружающими людьми приобретенным опытом.</a:t>
            </a:r>
          </a:p>
          <a:p>
            <a:pPr>
              <a:buFont typeface="Wingdings" pitchFamily="2" charset="2"/>
              <a:buChar char="v"/>
            </a:pPr>
            <a:endParaRPr lang="ru-RU" sz="2200" b="0" dirty="0" smtClean="0"/>
          </a:p>
          <a:p>
            <a:pPr>
              <a:buFont typeface="Wingdings" pitchFamily="2" charset="2"/>
              <a:buChar char="v"/>
            </a:pPr>
            <a:r>
              <a:rPr lang="ru-RU" sz="2200" b="0" dirty="0" smtClean="0"/>
              <a:t>4.Активизировать работу по пропаганде правил дорожного движения и безопасного образа жизни среди родителей.</a:t>
            </a:r>
          </a:p>
          <a:p>
            <a:pPr>
              <a:buFont typeface="Wingdings" pitchFamily="2" charset="2"/>
              <a:buChar char="v"/>
            </a:pPr>
            <a:endParaRPr lang="ru-RU" sz="2200" b="0" dirty="0" smtClean="0"/>
          </a:p>
          <a:p>
            <a:pPr>
              <a:buFont typeface="Wingdings" pitchFamily="2" charset="2"/>
              <a:buChar char="v"/>
            </a:pPr>
            <a:r>
              <a:rPr lang="ru-RU" sz="2200" b="0" dirty="0"/>
              <a:t>5. Воспитывать культуру поведения на улице.</a:t>
            </a:r>
            <a:endParaRPr lang="ru-RU" sz="2200" b="0" dirty="0" smtClean="0"/>
          </a:p>
          <a:p>
            <a:endParaRPr lang="ru-RU" b="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96430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643998" cy="607223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Образовательные области: </a:t>
            </a:r>
            <a:r>
              <a:rPr lang="ru-RU" sz="2000" b="0" dirty="0" smtClean="0"/>
              <a:t>«Познавательное развитие»(Познание), «Социально-коммуникативное развитие»(Безопасность).</a:t>
            </a:r>
          </a:p>
          <a:p>
            <a:r>
              <a:rPr lang="ru-RU" sz="2000" dirty="0" smtClean="0"/>
              <a:t>Области интеграции: </a:t>
            </a:r>
            <a:r>
              <a:rPr lang="ru-RU" sz="2000" b="0" dirty="0" smtClean="0"/>
              <a:t>«Физическое развитие»(Здоровье), «Речевое развитие»(Коммуникация).</a:t>
            </a:r>
          </a:p>
          <a:p>
            <a:r>
              <a:rPr lang="ru-RU" sz="2000" dirty="0" smtClean="0"/>
              <a:t>Срок проведения: </a:t>
            </a:r>
            <a:r>
              <a:rPr lang="ru-RU" sz="2000" b="0" dirty="0" smtClean="0"/>
              <a:t>1 месяц – краткосрочный. </a:t>
            </a:r>
          </a:p>
          <a:p>
            <a:r>
              <a:rPr lang="ru-RU" sz="2000" dirty="0" smtClean="0"/>
              <a:t>Участники проекта: </a:t>
            </a:r>
            <a:r>
              <a:rPr lang="ru-RU" sz="2000" b="0" dirty="0" smtClean="0"/>
              <a:t>дети дошкольного возраста, педагог, родители.</a:t>
            </a:r>
          </a:p>
          <a:p>
            <a:r>
              <a:rPr lang="ru-RU" sz="2000" dirty="0" smtClean="0"/>
              <a:t>Форма проведения: </a:t>
            </a:r>
            <a:r>
              <a:rPr lang="ru-RU" sz="2000" b="0" dirty="0" smtClean="0"/>
              <a:t>в повседневной жизни и в различных видах деятельности.</a:t>
            </a:r>
            <a:endParaRPr lang="ru-RU" sz="2000" b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5040560"/>
          </a:xfrm>
        </p:spPr>
        <p:txBody>
          <a:bodyPr/>
          <a:lstStyle/>
          <a:p>
            <a:r>
              <a:rPr lang="ru-RU" sz="2000" dirty="0"/>
              <a:t>Ожидаемый результат:</a:t>
            </a:r>
          </a:p>
          <a:p>
            <a:pPr>
              <a:buFont typeface="Wingdings" pitchFamily="2" charset="2"/>
              <a:buChar char="v"/>
            </a:pPr>
            <a:r>
              <a:rPr lang="ru-RU" sz="2000" b="0" dirty="0"/>
              <a:t>1. Расширение представлений детей об окружающей дорожной среде и правилах дорожного движения.</a:t>
            </a:r>
          </a:p>
          <a:p>
            <a:pPr>
              <a:buFont typeface="Wingdings" pitchFamily="2" charset="2"/>
              <a:buChar char="v"/>
            </a:pPr>
            <a:r>
              <a:rPr lang="ru-RU" sz="2000" b="0" dirty="0"/>
              <a:t>2. </a:t>
            </a:r>
            <a:r>
              <a:rPr lang="ru-RU" sz="2000" b="0" dirty="0" err="1"/>
              <a:t>Сформированность</a:t>
            </a:r>
            <a:r>
              <a:rPr lang="ru-RU" sz="2000" b="0" dirty="0"/>
              <a:t> навыков спокойного, уверенного, культурного и безопасного поведения в дорожно-транспортной среде.</a:t>
            </a:r>
          </a:p>
          <a:p>
            <a:pPr>
              <a:buFont typeface="Wingdings" pitchFamily="2" charset="2"/>
              <a:buChar char="v"/>
            </a:pPr>
            <a:r>
              <a:rPr lang="ru-RU" sz="2000" b="0" dirty="0"/>
              <a:t>3. Умения детей предвидеть опасные ситуации и обходить их.</a:t>
            </a:r>
          </a:p>
          <a:p>
            <a:pPr>
              <a:buFont typeface="Wingdings" pitchFamily="2" charset="2"/>
              <a:buChar char="v"/>
            </a:pPr>
            <a:r>
              <a:rPr lang="ru-RU" sz="2000" b="0" dirty="0"/>
              <a:t>4. Повышение активности родителей и детей к обеспечению безопасности дорожного движения.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534613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784976" cy="573385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Этапы реализации проекта:</a:t>
            </a:r>
          </a:p>
          <a:p>
            <a:r>
              <a:rPr lang="en-US" sz="2000" dirty="0" smtClean="0"/>
              <a:t>I </a:t>
            </a:r>
            <a:r>
              <a:rPr lang="ru-RU" sz="2000" dirty="0" smtClean="0"/>
              <a:t>Этап – подготовительный (поисково-теоретический)</a:t>
            </a:r>
          </a:p>
          <a:p>
            <a:pPr>
              <a:buFont typeface="Wingdings" pitchFamily="2" charset="2"/>
              <a:buChar char="v"/>
            </a:pPr>
            <a:r>
              <a:rPr lang="ru-RU" sz="2000" b="0" dirty="0"/>
              <a:t>О</a:t>
            </a:r>
            <a:r>
              <a:rPr lang="ru-RU" sz="2000" b="0" dirty="0" smtClean="0"/>
              <a:t>пределены цели и задачи с воспитателями, детьми и родителями.</a:t>
            </a:r>
          </a:p>
          <a:p>
            <a:pPr>
              <a:buFont typeface="Wingdings" pitchFamily="2" charset="2"/>
              <a:buChar char="v"/>
            </a:pPr>
            <a:r>
              <a:rPr lang="ru-RU" sz="2000" b="0" dirty="0" smtClean="0"/>
              <a:t>Создание необходимых условий для реализации проекта.</a:t>
            </a:r>
          </a:p>
          <a:p>
            <a:pPr>
              <a:buFont typeface="Wingdings" pitchFamily="2" charset="2"/>
              <a:buChar char="v"/>
            </a:pPr>
            <a:r>
              <a:rPr lang="ru-RU" sz="2000" b="0" dirty="0" smtClean="0"/>
              <a:t>Анкетирование родителей по проблеме.</a:t>
            </a:r>
          </a:p>
          <a:p>
            <a:pPr>
              <a:buFont typeface="Wingdings" pitchFamily="2" charset="2"/>
              <a:buChar char="v"/>
            </a:pPr>
            <a:r>
              <a:rPr lang="ru-RU" sz="2000" b="0" dirty="0" smtClean="0"/>
              <a:t>Обоснование, предсказание путей реализации проекта.</a:t>
            </a:r>
          </a:p>
          <a:p>
            <a:pPr marL="0" indent="0"/>
            <a:r>
              <a:rPr lang="en-US" sz="2000" dirty="0" smtClean="0"/>
              <a:t>II </a:t>
            </a:r>
            <a:r>
              <a:rPr lang="ru-RU" sz="2000" dirty="0" smtClean="0"/>
              <a:t>Этап – основной (практический)</a:t>
            </a:r>
          </a:p>
          <a:p>
            <a:pPr marL="0" indent="0"/>
            <a:r>
              <a:rPr lang="ru-RU" sz="2000" b="0" dirty="0" smtClean="0"/>
              <a:t>Реализация проекта с использованием активных форм совместной деятельности детей и родителей, на основе интеграции образовательных областей.</a:t>
            </a:r>
          </a:p>
          <a:p>
            <a:pPr marL="0" indent="0"/>
            <a:r>
              <a:rPr lang="en-US" sz="2000" dirty="0" smtClean="0"/>
              <a:t>III </a:t>
            </a:r>
            <a:r>
              <a:rPr lang="ru-RU" sz="2000" dirty="0" smtClean="0"/>
              <a:t>Этап – заключительный (аналитический)</a:t>
            </a:r>
          </a:p>
          <a:p>
            <a:pPr>
              <a:buFont typeface="Wingdings" pitchFamily="2" charset="2"/>
              <a:buChar char="v"/>
            </a:pPr>
            <a:r>
              <a:rPr lang="ru-RU" sz="2000" b="0" dirty="0" smtClean="0"/>
              <a:t>Результаты практической деятельности.</a:t>
            </a:r>
          </a:p>
          <a:p>
            <a:pPr>
              <a:buFont typeface="Wingdings" pitchFamily="2" charset="2"/>
              <a:buChar char="v"/>
            </a:pPr>
            <a:r>
              <a:rPr lang="ru-RU" sz="2000" b="0" dirty="0" smtClean="0"/>
              <a:t>Презентация совместного продукта.</a:t>
            </a:r>
          </a:p>
          <a:p>
            <a:pPr>
              <a:buFont typeface="Wingdings" pitchFamily="2" charset="2"/>
              <a:buChar char="v"/>
            </a:pPr>
            <a:r>
              <a:rPr lang="ru-RU" sz="2000" b="0" dirty="0" smtClean="0"/>
              <a:t>Подведение итогов.</a:t>
            </a:r>
          </a:p>
          <a:p>
            <a:pPr marL="0" indent="0"/>
            <a:endParaRPr lang="ru-RU" sz="2000" b="0" dirty="0" smtClean="0"/>
          </a:p>
        </p:txBody>
      </p:sp>
    </p:spTree>
    <p:extLst>
      <p:ext uri="{BB962C8B-B14F-4D97-AF65-F5344CB8AC3E}">
        <p14:creationId xmlns="" xmlns:p14="http://schemas.microsoft.com/office/powerpoint/2010/main" val="3102633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264696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/>
              <a:t>Актуальность проблемы .</a:t>
            </a:r>
          </a:p>
          <a:p>
            <a:pPr algn="just"/>
            <a:r>
              <a:rPr lang="ru-RU" sz="3200" b="0" dirty="0" smtClean="0"/>
              <a:t>		Наш </a:t>
            </a:r>
            <a:r>
              <a:rPr lang="ru-RU" sz="3200" b="0" dirty="0"/>
              <a:t>век набирает темпы, и люди справедливо замечают, что сегодня для пешеходов и водителей характерна спешка. Все куда-то спешат, бегут, едут. Общество предоставляет человеку всё более удобные и скоростные средства </a:t>
            </a:r>
            <a:r>
              <a:rPr lang="ru-RU" sz="3200" b="0" dirty="0" smtClean="0"/>
              <a:t>передвижения.</a:t>
            </a:r>
          </a:p>
          <a:p>
            <a:pPr algn="just"/>
            <a:r>
              <a:rPr lang="ru-RU" sz="3200" b="0" dirty="0" smtClean="0"/>
              <a:t>		Важно </a:t>
            </a:r>
            <a:r>
              <a:rPr lang="ru-RU" sz="3200" b="0" dirty="0"/>
              <a:t>как можно раньше пробудить развить и повысить стремление к получению практических навыков пешеходного безопасного </a:t>
            </a:r>
            <a:r>
              <a:rPr lang="ru-RU" sz="3200" b="0" dirty="0" smtClean="0"/>
              <a:t>движения.</a:t>
            </a:r>
          </a:p>
          <a:p>
            <a:pPr algn="just"/>
            <a:r>
              <a:rPr lang="ru-RU" sz="3200" b="0" dirty="0" smtClean="0"/>
              <a:t>		Дидактический </a:t>
            </a:r>
            <a:r>
              <a:rPr lang="ru-RU" sz="3200" b="0" dirty="0"/>
              <a:t>смысл проекта заключается в том, что он помогает связать обучение с жизнью, формирует навыки безопасного пешеходного движения, развивает познавательную активность, умение определять возможные методы решения проблемы с помощью взрослого, а затем и самостоятельно.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247153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0" y="260649"/>
            <a:ext cx="2340028" cy="3120037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714356"/>
            <a:ext cx="3139232" cy="2354424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827" y="3645024"/>
            <a:ext cx="3960440" cy="2970330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0" y="3645024"/>
            <a:ext cx="3960440" cy="2970330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3071802" y="85723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Консультации, буклеты, для родителей.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587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3372"/>
            <a:ext cx="4067944" cy="3050958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33990"/>
            <a:ext cx="4080453" cy="3060340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3314"/>
            <a:ext cx="3901440" cy="2926080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1521" y="4149080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Наглядный, игровой материал, педагогическая литература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43534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186"/>
            <a:ext cx="3109236" cy="2331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214290"/>
            <a:ext cx="3271984" cy="2453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5024"/>
            <a:ext cx="3600400" cy="2700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71" y="3501008"/>
            <a:ext cx="3503560" cy="26276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00298" y="2786058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Деятельность детей 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0529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Другая 4">
      <a:dk1>
        <a:srgbClr val="000000"/>
      </a:dk1>
      <a:lt1>
        <a:srgbClr val="FFFF00"/>
      </a:lt1>
      <a:dk2>
        <a:srgbClr val="434342"/>
      </a:dk2>
      <a:lt2>
        <a:srgbClr val="CDD7D9"/>
      </a:lt2>
      <a:accent1>
        <a:srgbClr val="797B7E"/>
      </a:accent1>
      <a:accent2>
        <a:srgbClr val="FF0000"/>
      </a:accent2>
      <a:accent3>
        <a:srgbClr val="00B050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222</TotalTime>
  <Words>358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27</cp:revision>
  <dcterms:created xsi:type="dcterms:W3CDTF">2014-06-21T16:52:24Z</dcterms:created>
  <dcterms:modified xsi:type="dcterms:W3CDTF">2014-08-20T07:48:47Z</dcterms:modified>
</cp:coreProperties>
</file>